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311" r:id="rId5"/>
    <p:sldId id="319" r:id="rId6"/>
    <p:sldId id="2624" r:id="rId7"/>
    <p:sldId id="296" r:id="rId8"/>
    <p:sldId id="320" r:id="rId9"/>
    <p:sldId id="321" r:id="rId10"/>
    <p:sldId id="322" r:id="rId11"/>
    <p:sldId id="2623" r:id="rId12"/>
    <p:sldId id="323" r:id="rId13"/>
    <p:sldId id="324" r:id="rId14"/>
    <p:sldId id="325" r:id="rId15"/>
    <p:sldId id="326" r:id="rId16"/>
    <p:sldId id="335" r:id="rId17"/>
    <p:sldId id="2625" r:id="rId18"/>
    <p:sldId id="2616" r:id="rId19"/>
    <p:sldId id="2619" r:id="rId20"/>
    <p:sldId id="328" r:id="rId21"/>
    <p:sldId id="329" r:id="rId22"/>
    <p:sldId id="331" r:id="rId23"/>
    <p:sldId id="332" r:id="rId24"/>
    <p:sldId id="2615" r:id="rId25"/>
    <p:sldId id="2622" r:id="rId26"/>
    <p:sldId id="334" r:id="rId27"/>
    <p:sldId id="2620" r:id="rId28"/>
    <p:sldId id="327" r:id="rId29"/>
    <p:sldId id="336" r:id="rId30"/>
    <p:sldId id="333" r:id="rId31"/>
    <p:sldId id="2621" r:id="rId32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D26680-AFBF-9F44-BA4F-C2191FB46A0B}">
          <p14:sldIdLst>
            <p14:sldId id="311"/>
            <p14:sldId id="319"/>
            <p14:sldId id="2624"/>
            <p14:sldId id="296"/>
            <p14:sldId id="320"/>
            <p14:sldId id="321"/>
            <p14:sldId id="322"/>
            <p14:sldId id="2623"/>
            <p14:sldId id="323"/>
            <p14:sldId id="324"/>
            <p14:sldId id="325"/>
            <p14:sldId id="326"/>
            <p14:sldId id="335"/>
            <p14:sldId id="2625"/>
            <p14:sldId id="2616"/>
            <p14:sldId id="2619"/>
            <p14:sldId id="328"/>
            <p14:sldId id="329"/>
            <p14:sldId id="331"/>
            <p14:sldId id="332"/>
            <p14:sldId id="2615"/>
            <p14:sldId id="2622"/>
            <p14:sldId id="334"/>
            <p14:sldId id="2620"/>
            <p14:sldId id="327"/>
            <p14:sldId id="336"/>
            <p14:sldId id="333"/>
            <p14:sldId id="262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4929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8" pos="5518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1980" userDrawn="1">
          <p15:clr>
            <a:srgbClr val="A4A3A4"/>
          </p15:clr>
        </p15:guide>
        <p15:guide id="12" pos="2162" userDrawn="1">
          <p15:clr>
            <a:srgbClr val="A4A3A4"/>
          </p15:clr>
        </p15:guide>
        <p15:guide id="14" pos="728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7" pos="5700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orient="horz" pos="935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40"/>
    <p:restoredTop sz="85190"/>
  </p:normalViewPr>
  <p:slideViewPr>
    <p:cSldViewPr snapToGrid="0">
      <p:cViewPr varScale="1">
        <p:scale>
          <a:sx n="104" d="100"/>
          <a:sy n="104" d="100"/>
        </p:scale>
        <p:origin x="448" y="200"/>
      </p:cViewPr>
      <p:guideLst>
        <p:guide pos="3840"/>
        <p:guide pos="3931"/>
        <p:guide pos="3749"/>
        <p:guide pos="4929"/>
        <p:guide pos="5110"/>
        <p:guide pos="5518"/>
        <p:guide pos="2570"/>
        <p:guide pos="1980"/>
        <p:guide pos="2162"/>
        <p:guide pos="7287"/>
        <p:guide pos="393"/>
        <p:guide pos="5700"/>
        <p:guide pos="2751"/>
        <p:guide orient="horz" pos="93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/>
              <a:t>Click to edit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8"/>
            <a:endParaRPr lang="en-GB"/>
          </a:p>
          <a:p>
            <a:pPr lvl="4"/>
            <a:endParaRPr lang="en-GB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91189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b="1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20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15988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74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25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97545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85721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27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4681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1120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47244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200" b="0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3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6230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200" b="0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9022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9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20728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7080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3232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19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87988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98800" y="348195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8800" y="486900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Add picture</a:t>
            </a:r>
          </a:p>
        </p:txBody>
      </p:sp>
      <p:pic>
        <p:nvPicPr>
          <p:cNvPr id="4" name="Kép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738C6-9A57-4395-A6D0-7BEDA9F54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247357-DB70-4BEB-B0F5-3D9B8B5D6D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8112000" y="1485000"/>
            <a:ext cx="3456000" cy="5373000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BB7A04-3353-4076-9E8F-DE76A27E2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779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370020" y="1484999"/>
            <a:ext cx="7821980" cy="4257860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097097" cy="6858000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47700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260100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8759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9000"/>
                </a:lnTo>
                <a:lnTo>
                  <a:pt x="1" y="4509000"/>
                </a:lnTo>
                <a:lnTo>
                  <a:pt x="1538964" y="4509000"/>
                </a:lnTo>
                <a:lnTo>
                  <a:pt x="1546112" y="4509000"/>
                </a:lnTo>
                <a:lnTo>
                  <a:pt x="1691816" y="4509000"/>
                </a:lnTo>
                <a:lnTo>
                  <a:pt x="1699674" y="4509000"/>
                </a:lnTo>
                <a:lnTo>
                  <a:pt x="1861287" y="4509000"/>
                </a:lnTo>
                <a:lnTo>
                  <a:pt x="1869932" y="4509000"/>
                </a:lnTo>
                <a:lnTo>
                  <a:pt x="2227928" y="4509000"/>
                </a:lnTo>
                <a:lnTo>
                  <a:pt x="2238276" y="4509000"/>
                </a:lnTo>
                <a:lnTo>
                  <a:pt x="2594568" y="4509000"/>
                </a:lnTo>
                <a:lnTo>
                  <a:pt x="2606619" y="4509000"/>
                </a:lnTo>
                <a:lnTo>
                  <a:pt x="2764039" y="4509000"/>
                </a:lnTo>
                <a:lnTo>
                  <a:pt x="2776877" y="4509000"/>
                </a:lnTo>
                <a:lnTo>
                  <a:pt x="2916890" y="4509000"/>
                </a:lnTo>
                <a:lnTo>
                  <a:pt x="2930438" y="4509000"/>
                </a:lnTo>
                <a:lnTo>
                  <a:pt x="6257159" y="4509000"/>
                </a:lnTo>
                <a:lnTo>
                  <a:pt x="6286220" y="4509000"/>
                </a:lnTo>
                <a:cubicBezTo>
                  <a:pt x="6669812" y="4509000"/>
                  <a:pt x="6979034" y="4199908"/>
                  <a:pt x="6979034" y="3819388"/>
                </a:cubicBezTo>
                <a:lnTo>
                  <a:pt x="6979034" y="3140165"/>
                </a:lnTo>
                <a:cubicBezTo>
                  <a:pt x="6979034" y="2758346"/>
                  <a:pt x="7289562" y="2450553"/>
                  <a:pt x="7671849" y="2450553"/>
                </a:cubicBezTo>
                <a:lnTo>
                  <a:pt x="8029891" y="2450553"/>
                </a:lnTo>
                <a:lnTo>
                  <a:pt x="8067185" y="2450553"/>
                </a:lnTo>
                <a:cubicBezTo>
                  <a:pt x="8450777" y="2450553"/>
                  <a:pt x="8759999" y="2141461"/>
                  <a:pt x="8759999" y="176094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346265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994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200000" y="4869000"/>
            <a:ext cx="748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200000" y="2765760"/>
            <a:ext cx="7488000" cy="194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2689950"/>
            <a:ext cx="7704000" cy="2016000"/>
          </a:xfrm>
        </p:spPr>
        <p:txBody>
          <a:bodyPr l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869000"/>
            <a:ext cx="770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573550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656000" y="1989000"/>
            <a:ext cx="6912000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656000" y="4604814"/>
            <a:ext cx="691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8264854" cy="6858000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00614" y="0"/>
            <a:ext cx="6991387" cy="6858000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16000" y="1989000"/>
            <a:ext cx="6552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16000" y="4604513"/>
            <a:ext cx="655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7353298" cy="6858001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594714" y="0"/>
            <a:ext cx="6597286" cy="6858000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169C98-9B16-4EF5-8A15-DF119AD97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C464D-9076-4D64-A912-896AEDF0E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4608" y="1485024"/>
            <a:ext cx="10944000" cy="475228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42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402208"/>
            <a:ext cx="2952328" cy="2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4" r:id="rId9"/>
    <p:sldLayoutId id="2147483673" r:id="rId10"/>
    <p:sldLayoutId id="2147483657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7" r:id="rId17"/>
    <p:sldLayoutId id="2147483663" r:id="rId18"/>
    <p:sldLayoutId id="2147483670" r:id="rId19"/>
    <p:sldLayoutId id="2147483665" r:id="rId20"/>
    <p:sldLayoutId id="2147483666" r:id="rId21"/>
    <p:sldLayoutId id="214748367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sigen/fibonaccirestap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icsige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FFB6-61F2-482B-B4F3-DA5B9E387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600" dirty="0"/>
              <a:t>Alkalmazásfejlesztés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2C2F0-336A-499B-A743-AEE3AEDC7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Nagyvállalati rendszerek 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fejlesztése és üzemeltetése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DevOps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alapokon</a:t>
            </a: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| Major Balázs | 2022/02/21</a:t>
            </a:r>
            <a:endParaRPr lang="hu-H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A074F0-C339-4D99-B2EC-2A11A1AD24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F9A43-3A91-43A9-BEE0-8B2477EA37A0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hu-HU" sz="100"/>
              <a:t>279525368</a:t>
            </a:r>
          </a:p>
        </p:txBody>
      </p:sp>
    </p:spTree>
    <p:extLst>
      <p:ext uri="{BB962C8B-B14F-4D97-AF65-F5344CB8AC3E}">
        <p14:creationId xmlns:p14="http://schemas.microsoft.com/office/powerpoint/2010/main" val="33684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55F-A7E2-F14D-9734-A4F6CE0A8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EDC00-6094-564B-AD04-5C4E24238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77D46D-B42A-5D40-B1A7-AA83A27FB5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1480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52F-329D-0443-B4ED-052F6D19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77F4-8F6E-2241-BC40-B4564A6203D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6933" y="1463644"/>
            <a:ext cx="5328000" cy="3224795"/>
          </a:xfrm>
        </p:spPr>
        <p:txBody>
          <a:bodyPr/>
          <a:lstStyle/>
          <a:p>
            <a:r>
              <a:rPr lang="hu-HU" dirty="0"/>
              <a:t>GIT Flow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C4A9D-3922-CB40-9BED-3099D134A9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3800" y="1484313"/>
            <a:ext cx="5328000" cy="3224795"/>
          </a:xfrm>
        </p:spPr>
        <p:txBody>
          <a:bodyPr/>
          <a:lstStyle/>
          <a:p>
            <a:r>
              <a:rPr lang="hu-HU" dirty="0"/>
              <a:t>GitHub Flow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A2C0-E12E-3147-8A61-97E496707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9449-B8EE-6244-8F44-8D045BD9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FAB32D-646C-D04F-9E1E-B97220BEEE7B}"/>
              </a:ext>
            </a:extLst>
          </p:cNvPr>
          <p:cNvSpPr txBox="1">
            <a:spLocks/>
          </p:cNvSpPr>
          <p:nvPr/>
        </p:nvSpPr>
        <p:spPr bwMode="gray">
          <a:xfrm>
            <a:off x="624000" y="5318264"/>
            <a:ext cx="11052000" cy="720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The selected branching strategy depends on the environments in use, the level of testing, and shared understanding.</a:t>
            </a:r>
          </a:p>
          <a:p>
            <a:pPr algn="ctr"/>
            <a:endParaRPr lang="en-GB" sz="2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11B6F-AB3D-2343-8832-C1C56E6C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2" y="2020276"/>
            <a:ext cx="4311189" cy="266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9F658-0201-F04C-B294-1D7AD334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55" y="2360232"/>
            <a:ext cx="4208890" cy="19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038E-8C16-E64D-ADE7-C788E27B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Quality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38A4-F448-B141-BDA7-B54B6807F4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sz="2200" b="1" dirty="0" err="1"/>
              <a:t>Goals</a:t>
            </a:r>
            <a:endParaRPr lang="hu-H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Clean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Quality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Readability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Makes code maintenance easier</a:t>
            </a:r>
            <a:endParaRPr lang="hu-HU" sz="2200" dirty="0">
              <a:latin typeface="+mn-lt"/>
            </a:endParaRPr>
          </a:p>
          <a:p>
            <a:r>
              <a:rPr lang="hu-HU" sz="2200" b="1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Static </a:t>
            </a: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analyzer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latin typeface="+mn-lt"/>
              </a:rPr>
              <a:t>SonarQube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reviews &amp; </a:t>
            </a:r>
            <a:r>
              <a:rPr lang="hu-HU" sz="2200" dirty="0" err="1">
                <a:latin typeface="+mn-lt"/>
              </a:rPr>
              <a:t>common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principles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High test </a:t>
            </a:r>
            <a:r>
              <a:rPr lang="hu-HU" sz="2200" dirty="0" err="1">
                <a:latin typeface="+mn-lt"/>
              </a:rPr>
              <a:t>coverage</a:t>
            </a:r>
            <a:endParaRPr lang="en-GB" sz="220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3EBBE-63FB-8249-90AF-C07D97120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6DCD-889B-5E44-A07D-6F607DB27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85298-9514-A743-BA78-0A1F095B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4277"/>
            <a:ext cx="5738892" cy="28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88FE-C29A-AC40-B63C-1C920352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Clean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principles</a:t>
            </a:r>
            <a:endParaRPr lang="en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770D0-5EE3-1E4E-8EAD-D85E32E5D9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Deep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nesting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FF0000"/>
                </a:solidFill>
                <a:latin typeface="+mn-lt"/>
              </a:rPr>
              <a:t>use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instead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Comments</a:t>
            </a:r>
            <a:r>
              <a:rPr lang="hu-HU" sz="2200" dirty="0">
                <a:latin typeface="+mn-lt"/>
              </a:rPr>
              <a:t> –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self</a:t>
            </a:r>
            <a:r>
              <a:rPr lang="en-GB" sz="2200" dirty="0">
                <a:latin typeface="+mn-lt"/>
              </a:rPr>
              <a:t>-explanatory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Avoid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large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C00000"/>
                </a:solidFill>
                <a:latin typeface="+mn-lt"/>
              </a:rPr>
              <a:t>separation</a:t>
            </a:r>
            <a:endParaRPr lang="hu-HU" sz="2200" dirty="0">
              <a:solidFill>
                <a:srgbClr val="C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repetation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Meaningful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names</a:t>
            </a:r>
            <a:endParaRPr lang="hu-HU" sz="2200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Consistent</a:t>
            </a:r>
            <a:r>
              <a:rPr lang="hu-HU" sz="2200" dirty="0"/>
              <a:t> </a:t>
            </a:r>
            <a:r>
              <a:rPr lang="hu-HU" sz="2200" dirty="0" err="1"/>
              <a:t>verbs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get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set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create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Variables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camelCase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Classes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 err="1">
                <a:solidFill>
                  <a:srgbClr val="C00000"/>
                </a:solidFill>
              </a:rPr>
              <a:t>PascalCase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Constants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SNAKE_UPPER_CASE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1548B-0C1B-1D48-95F5-AE627F130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F6E03-C076-4049-AD9D-40EF39E1E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5DA9F7-D50D-E244-A7F3-134247D6D71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 bwMode="gray">
          <a:xfrm>
            <a:off x="747713" y="2272506"/>
            <a:ext cx="508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8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B92C7F06-9461-1E4D-0D9B-1E6D768D6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7BC3-A0CA-B032-8FD8-D856D996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AI Can Enhance Code Quality</a:t>
            </a:r>
            <a:endParaRPr lang="en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C36A7-1941-C583-9C1C-E8DB84D092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2000" y="1483726"/>
            <a:ext cx="5616000" cy="4752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Code Review 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Bug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Test Case Generation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Language and Framework Recommendations</a:t>
            </a:r>
          </a:p>
          <a:p>
            <a:r>
              <a:rPr lang="en-GB" sz="2400" b="1" dirty="0">
                <a:solidFill>
                  <a:srgbClr val="0E0E0E"/>
                </a:solidFill>
                <a:effectLst/>
                <a:latin typeface=".SF NS"/>
              </a:rPr>
              <a:t>Popular AI Tools for coding</a:t>
            </a:r>
            <a:endParaRPr lang="en-GB" sz="2400" dirty="0">
              <a:solidFill>
                <a:srgbClr val="0E0E0E"/>
              </a:solidFill>
              <a:effectLst/>
              <a:latin typeface=".SF 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latin typeface=".SF NS"/>
              </a:rPr>
              <a:t>GitHub</a:t>
            </a: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 Copilot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ChatGPT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0E0E0E"/>
                </a:solidFill>
                <a:effectLst/>
                <a:latin typeface=".SF NS"/>
              </a:rPr>
              <a:t>Codeium</a:t>
            </a:r>
            <a:endParaRPr lang="en-GB" sz="2400" dirty="0">
              <a:solidFill>
                <a:srgbClr val="0E0E0E"/>
              </a:solidFill>
              <a:effectLst/>
              <a:latin typeface=".SF 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IntelliJ AI Plugins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5DB9-97B9-DBC5-1592-C5FCE79F0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06849-05E1-AA49-374F-873DB352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86FF3-ABD2-B100-C2EB-391ED9A81E12}"/>
              </a:ext>
            </a:extLst>
          </p:cNvPr>
          <p:cNvSpPr txBox="1"/>
          <p:nvPr/>
        </p:nvSpPr>
        <p:spPr>
          <a:xfrm>
            <a:off x="3756454" y="18658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HU" dirty="0"/>
          </a:p>
        </p:txBody>
      </p:sp>
      <p:pic>
        <p:nvPicPr>
          <p:cNvPr id="8" name="Picture 7" descr="A computer screen with a brain and gears&#10;&#10;Description automatically generated with medium confidence">
            <a:extLst>
              <a:ext uri="{FF2B5EF4-FFF2-40B4-BE49-F238E27FC236}">
                <a16:creationId xmlns:a16="http://schemas.microsoft.com/office/drawing/2014/main" id="{DB4AB0A1-46AF-D27B-1826-AE93A8096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1540993"/>
            <a:ext cx="4254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99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Debugging tools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223131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tools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16</a:t>
            </a:fld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C439A0-D052-3641-B0CD-02582230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477" y="1155847"/>
            <a:ext cx="4942523" cy="466041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0000" rIns="0" bIns="0"/>
          <a:lstStyle/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Bug: Unexpected problem with any software</a:t>
            </a:r>
          </a:p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DeBug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: Steps to isolate source of bug.</a:t>
            </a:r>
          </a:p>
          <a:p>
            <a:pPr marL="28575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i="1" dirty="0">
                <a:solidFill>
                  <a:srgbClr val="4B4B4B"/>
                </a:solidFill>
                <a:latin typeface="Tele-GroteskFet" pitchFamily="2" charset="0"/>
              </a:rPr>
              <a:t>Tools: 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Logging, Chrome </a:t>
            </a: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DevTools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, IDE Debug tools – IntelliJ, Visual Studio Code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Fet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22A63-EC4E-8D45-9521-93E42F41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82" y="1625725"/>
            <a:ext cx="5462018" cy="3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and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678638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C244-70FA-D04D-A3B0-C08F8CD8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2D84-125E-1840-AE8D-CF96DE8A4B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000" y="1483726"/>
            <a:ext cx="10834937" cy="1387811"/>
          </a:xfrm>
        </p:spPr>
        <p:txBody>
          <a:bodyPr/>
          <a:lstStyle/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Low level Integration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Out of scope: End to End Tests, UI Tests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3D8A0-E839-874C-A6F3-BB5F26F52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D59A-B19E-7E48-B26D-E43B655C3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CA97C5-F368-2544-9785-0D062A0A5FB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099037" y="3340891"/>
            <a:ext cx="10576963" cy="29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63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Unit testing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Unit: smallest component of the system that can be tested</a:t>
            </a:r>
          </a:p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Standard structure of unit testing: 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Given: Input for unit that given.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When: Call the unit with specified parameters.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Then: The result are tested for specified use case.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Built into CI/CD process, test automation process.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Tools: JUnit – Mockito</a:t>
            </a:r>
          </a:p>
        </p:txBody>
      </p:sp>
    </p:spTree>
    <p:extLst>
      <p:ext uri="{BB962C8B-B14F-4D97-AF65-F5344CB8AC3E}">
        <p14:creationId xmlns:p14="http://schemas.microsoft.com/office/powerpoint/2010/main" val="3564519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B30C-7B66-B540-8BF9-89DC47F0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Balázs Major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74D316-C79F-9744-99A5-CAE695DC9E5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55" y="1483726"/>
            <a:ext cx="3728376" cy="40721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3157-A627-BF47-B693-B8ED6EAD7A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Developer for 15 years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Focus on backend development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Nowadays practice in cloud-ready application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Chapter Lead in Magyar Telekom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Lead </a:t>
            </a:r>
            <a:r>
              <a:rPr lang="en-US" sz="2600">
                <a:solidFill>
                  <a:srgbClr val="4B4B4B"/>
                </a:solidFill>
                <a:latin typeface="Tele-GroteskFet" pitchFamily="2" charset="0"/>
              </a:rPr>
              <a:t>Developer in 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a </a:t>
            </a:r>
            <a:r>
              <a:rPr lang="en-US" sz="2600">
                <a:solidFill>
                  <a:srgbClr val="4B4B4B"/>
                </a:solidFill>
                <a:latin typeface="Tele-GroteskFet" pitchFamily="2" charset="0"/>
              </a:rPr>
              <a:t>developer team</a:t>
            </a:r>
            <a:endParaRPr lang="en-US" sz="26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81630-BF5E-B94E-A4ED-2E9EA0C06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F128D-FF82-CB47-BAB6-05681C6B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6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02D9-1082-DA4C-B001-1E6426D0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Integration</a:t>
            </a:r>
            <a:r>
              <a:rPr lang="hu-HU" dirty="0"/>
              <a:t> </a:t>
            </a:r>
            <a:r>
              <a:rPr lang="hu-HU" dirty="0" err="1"/>
              <a:t>tests</a:t>
            </a:r>
            <a:r>
              <a:rPr lang="hu-HU" dirty="0"/>
              <a:t>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3A28-8D34-9D45-857A-23B47D1D05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Testing service integration points with or without mocking.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Levels: component, integration test.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Can be run in CI/CD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Tools: </a:t>
            </a:r>
            <a:r>
              <a:rPr lang="en-US" sz="2600" dirty="0" err="1"/>
              <a:t>Wiremock</a:t>
            </a:r>
            <a:r>
              <a:rPr lang="en-US" sz="2600" dirty="0"/>
              <a:t>, Postman.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737E1-AC6E-AF40-9D7F-6EB3F350D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3507D-B48F-EE49-A28A-69A45507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24F78B-BD66-DA48-8607-976ED2879F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443411" y="2170600"/>
            <a:ext cx="5124589" cy="31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78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End-to-end test &amp;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22F43-8596-9148-B0D2-BF178272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2069513"/>
            <a:ext cx="5328000" cy="3581600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A819B138-4CC6-2943-BD86-F78C14469A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40000" y="1483726"/>
            <a:ext cx="5328000" cy="475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Complex test for business use cases.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Types: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System test.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End-to-end tests are cannot be fit into CI/CD process. 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Test automation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Tools: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Tests: Selenium,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Manual tests.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2C4825E-E96D-8D6B-8E06-0DB5C3972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vert="horz" lIns="0" tIns="0" rIns="0" bIns="0" rtlCol="0" anchor="ctr">
            <a:normAutofit/>
          </a:bodyPr>
          <a:lstStyle/>
          <a:p>
            <a:pPr fontAlgn="base">
              <a:spcAft>
                <a:spcPts val="60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ts val="600"/>
                </a:spcAft>
              </a:pPr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750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B551EB-63A9-17C8-8121-BAA9665E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Testing diamond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2FFF98D-EC1D-F79A-84AC-362046ECD4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3"/>
            <a:ext cx="5328000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wave on microservice development: boundaries of application was changed</a:t>
            </a: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Focused into integrations tests on microservice based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production like test cases,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less time is spent to mock,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can be run on CI like unit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run slowly,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test size is bigger.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50DC-2E88-9F08-2345-CA06640E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4DD1-474C-7931-E30A-D7EC1CD39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23" name="Picture Placeholder 22" descr="Diagram&#10;&#10;Description automatically generated">
            <a:extLst>
              <a:ext uri="{FF2B5EF4-FFF2-40B4-BE49-F238E27FC236}">
                <a16:creationId xmlns:a16="http://schemas.microsoft.com/office/drawing/2014/main" id="{1D8982EC-ADD5-8B0C-3717-A23D8DE45A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733490" y="1037336"/>
            <a:ext cx="4566793" cy="4783328"/>
          </a:xfrm>
        </p:spPr>
      </p:pic>
    </p:spTree>
    <p:extLst>
      <p:ext uri="{BB962C8B-B14F-4D97-AF65-F5344CB8AC3E}">
        <p14:creationId xmlns:p14="http://schemas.microsoft.com/office/powerpoint/2010/main" val="2249761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6BFE-7279-A847-A9F5-FEE98C1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(TDD)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4DAED-FFA6-C149-A995-C99381692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E9BF6-257E-A142-958A-0A0D136F6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06BE51D-A181-5D4F-9560-C78BED635D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0463" y="2120121"/>
            <a:ext cx="5327650" cy="3479771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B81448B-B22E-E947-A4EE-DAD59E0931CA}"/>
              </a:ext>
            </a:extLst>
          </p:cNvPr>
          <p:cNvSpPr txBox="1">
            <a:spLocks noGrp="1"/>
          </p:cNvSpPr>
          <p:nvPr>
            <p:ph sz="quarter" idx="12"/>
          </p:nvPr>
        </p:nvSpPr>
        <p:spPr bwMode="gray"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 err="1">
                <a:latin typeface="+mn-lt"/>
              </a:rPr>
              <a:t>Process</a:t>
            </a:r>
            <a:endParaRPr lang="en-US" sz="2200" b="1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Testing first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Unit test + Low </a:t>
            </a:r>
            <a:r>
              <a:rPr lang="hu-HU" sz="2200" dirty="0" err="1"/>
              <a:t>level</a:t>
            </a:r>
            <a:r>
              <a:rPr lang="hu-HU" sz="2200" dirty="0"/>
              <a:t> </a:t>
            </a:r>
            <a:r>
              <a:rPr lang="hu-HU" sz="2200" dirty="0" err="1"/>
              <a:t>integration</a:t>
            </a:r>
            <a:r>
              <a:rPr lang="hu-HU" sz="2200" dirty="0"/>
              <a:t> test</a:t>
            </a:r>
            <a:endParaRPr lang="en-US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Benefits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Higher</a:t>
            </a:r>
            <a:r>
              <a:rPr lang="hu-HU" sz="2200" dirty="0"/>
              <a:t> software </a:t>
            </a:r>
            <a:r>
              <a:rPr lang="hu-HU" sz="2200" dirty="0" err="1"/>
              <a:t>quality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Better</a:t>
            </a:r>
            <a:r>
              <a:rPr lang="hu-HU" sz="2200" dirty="0"/>
              <a:t> </a:t>
            </a:r>
            <a:r>
              <a:rPr lang="hu-HU" sz="2200" dirty="0" err="1"/>
              <a:t>code</a:t>
            </a:r>
            <a:r>
              <a:rPr lang="hu-HU" sz="2200" dirty="0"/>
              <a:t> </a:t>
            </a:r>
            <a:r>
              <a:rPr lang="hu-HU" sz="2200" dirty="0" err="1"/>
              <a:t>coverage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More </a:t>
            </a:r>
            <a:r>
              <a:rPr lang="hu-HU" sz="2200" dirty="0" err="1"/>
              <a:t>understand</a:t>
            </a:r>
            <a:r>
              <a:rPr lang="hu-HU" sz="2200" dirty="0"/>
              <a:t> how </a:t>
            </a:r>
            <a:r>
              <a:rPr lang="hu-HU" sz="2200" dirty="0" err="1"/>
              <a:t>the</a:t>
            </a:r>
            <a:r>
              <a:rPr lang="hu-HU" sz="2200" dirty="0"/>
              <a:t> </a:t>
            </a:r>
            <a:r>
              <a:rPr lang="hu-HU" sz="2200" dirty="0" err="1"/>
              <a:t>application</a:t>
            </a:r>
            <a:r>
              <a:rPr lang="hu-HU" sz="2200" dirty="0"/>
              <a:t> </a:t>
            </a:r>
            <a:r>
              <a:rPr lang="hu-HU" sz="2200" dirty="0" err="1"/>
              <a:t>used</a:t>
            </a:r>
            <a:endParaRPr lang="hu-HU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Disadvantages</a:t>
            </a:r>
            <a:endParaRPr lang="hu-HU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Needed</a:t>
            </a:r>
            <a:r>
              <a:rPr lang="hu-HU" sz="2200" dirty="0"/>
              <a:t> more time </a:t>
            </a:r>
            <a:r>
              <a:rPr lang="hu-HU" sz="2200" dirty="0" err="1"/>
              <a:t>to</a:t>
            </a:r>
            <a:r>
              <a:rPr lang="hu-HU" sz="2200" dirty="0"/>
              <a:t> </a:t>
            </a:r>
            <a:r>
              <a:rPr lang="hu-HU" sz="2200" dirty="0" err="1"/>
              <a:t>introduce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Other</a:t>
            </a:r>
            <a:r>
              <a:rPr lang="hu-HU" sz="2200" dirty="0"/>
              <a:t> </a:t>
            </a:r>
            <a:r>
              <a:rPr lang="hu-HU" sz="2200" dirty="0" err="1"/>
              <a:t>mindset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26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01330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1.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999" y="1484313"/>
            <a:ext cx="11117319" cy="16925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CI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 (</a:t>
            </a:r>
            <a:r>
              <a:rPr lang="hu-HU" sz="2200" dirty="0" err="1"/>
              <a:t>style</a:t>
            </a:r>
            <a:r>
              <a:rPr lang="hu-HU" sz="2200" dirty="0"/>
              <a:t>, </a:t>
            </a:r>
            <a:r>
              <a:rPr lang="hu-HU" sz="2200" dirty="0" err="1"/>
              <a:t>static</a:t>
            </a:r>
            <a:r>
              <a:rPr lang="hu-HU" sz="2200" dirty="0"/>
              <a:t>, </a:t>
            </a:r>
            <a:r>
              <a:rPr lang="hu-HU" sz="2200" dirty="0" err="1"/>
              <a:t>coverage</a:t>
            </a:r>
            <a:r>
              <a:rPr lang="hu-HU" sz="2200" dirty="0"/>
              <a:t>, </a:t>
            </a:r>
            <a:r>
              <a:rPr lang="hu-HU" sz="2200" dirty="0" err="1"/>
              <a:t>semantic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Build (artifact, docker image)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A50FDED-8115-BE4F-BA6B-E9CFC0C0F623}"/>
              </a:ext>
            </a:extLst>
          </p:cNvPr>
          <p:cNvPicPr preferRelativeResize="0"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24000" y="3176873"/>
            <a:ext cx="11117319" cy="2732979"/>
          </a:xfrm>
        </p:spPr>
      </p:pic>
    </p:spTree>
    <p:extLst>
      <p:ext uri="{BB962C8B-B14F-4D97-AF65-F5344CB8AC3E}">
        <p14:creationId xmlns:p14="http://schemas.microsoft.com/office/powerpoint/2010/main" val="696292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2.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2"/>
            <a:ext cx="4734064" cy="46553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CD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Lint</a:t>
            </a:r>
            <a:r>
              <a:rPr lang="hu-HU" sz="2200" dirty="0"/>
              <a:t> (</a:t>
            </a:r>
            <a:r>
              <a:rPr lang="hu-HU" sz="2200" dirty="0" err="1"/>
              <a:t>validate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Deploy (manual or automatic)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 (manual or automatic)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CC2661-6A37-E942-8138-D0C04DA7E9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580000" y="3536186"/>
            <a:ext cx="6045200" cy="26035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96F3E-42AA-8A4B-ABF0-98A4FB14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00" y="979773"/>
            <a:ext cx="6096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2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9BC4-3E39-004C-B260-0EEC3B119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&amp;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6C730-12E3-F846-B01C-D7A686096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4A0AC5-C57E-1846-A2CF-CFFA15CFA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423714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Tasks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Create a GitHub account and repository by following the instructions below.</a:t>
            </a:r>
          </a:p>
          <a:p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Follow the steps described to fork and develop a Spring application</a:t>
            </a:r>
            <a:r>
              <a:rPr lang="en-US" sz="2600" dirty="0">
                <a:latin typeface="+mn-lt"/>
              </a:rPr>
              <a:t> -&gt; </a:t>
            </a:r>
            <a:r>
              <a:rPr lang="en-US" sz="2600" dirty="0">
                <a:latin typeface="+mn-lt"/>
                <a:hlinkClick r:id="rId3"/>
              </a:rPr>
              <a:t>GitHub</a:t>
            </a:r>
            <a:r>
              <a:rPr lang="en-US" sz="2600" dirty="0">
                <a:latin typeface="+mn-lt"/>
              </a:rPr>
              <a:t>.</a:t>
            </a:r>
          </a:p>
          <a:p>
            <a:pPr marL="514350" indent="-5143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Use various tests to ensure correct implementation.</a:t>
            </a:r>
            <a:endParaRPr lang="en-US" sz="2600" dirty="0">
              <a:latin typeface="+mn-lt"/>
            </a:endParaRPr>
          </a:p>
          <a:p>
            <a:pPr marL="514350" indent="-5143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Create a merge request for one of your colleagues or for me</a:t>
            </a:r>
            <a:r>
              <a:rPr lang="en-US" sz="2600" dirty="0">
                <a:latin typeface="+mn-lt"/>
              </a:rPr>
              <a:t> -&gt; </a:t>
            </a:r>
            <a:r>
              <a:rPr lang="en-US" sz="2600" dirty="0">
                <a:latin typeface="+mn-lt"/>
                <a:hlinkClick r:id="rId4"/>
              </a:rPr>
              <a:t>GitHub profile</a:t>
            </a:r>
            <a:r>
              <a:rPr lang="en-US" sz="2600" dirty="0">
                <a:latin typeface="+mn-lt"/>
              </a:rPr>
              <a:t>.</a:t>
            </a:r>
          </a:p>
          <a:p>
            <a:pPr marL="514350" indent="-5143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Try to solve the task using an AI assistant, such as </a:t>
            </a:r>
            <a:r>
              <a:rPr lang="en-GB" sz="2800" dirty="0" err="1">
                <a:solidFill>
                  <a:srgbClr val="0E0E0E"/>
                </a:solidFill>
                <a:effectLst/>
                <a:latin typeface=".SF NS"/>
              </a:rPr>
              <a:t>Codeium</a:t>
            </a: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, at the end.</a:t>
            </a:r>
          </a:p>
          <a:p>
            <a:pPr fontAlgn="base">
              <a:buClr>
                <a:srgbClr val="E20074"/>
              </a:buClr>
              <a:defRPr/>
            </a:pP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22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B3A-93FB-4744-B34F-4EDFC657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US" dirty="0"/>
              <a:t>The development architecture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7D03F6-0DDF-8DF2-8C0F-0063FB14DB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2000" y="1484313"/>
            <a:ext cx="3456000" cy="47520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Front end: Mobile applications, Web applications, TV platform,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 end: Microservice based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Technology: Spring based (Java)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Language: Kotlin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Domain: Product, Consumer, etc.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4D28609-5779-7E6B-3F28-499BF99C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59" y="1485312"/>
            <a:ext cx="6740426" cy="475200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783D-A6E9-B14E-9B41-54921963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442E-0EEA-1341-B16B-535981BB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8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CDBA0-13A8-0549-B851-05E071B727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827C2-6CF8-4F7D-8514-DC285E92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B21BC-3190-8E49-BB76-77AB597DC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08705"/>
              </p:ext>
            </p:extLst>
          </p:nvPr>
        </p:nvGraphicFramePr>
        <p:xfrm>
          <a:off x="623888" y="1484313"/>
          <a:ext cx="8712798" cy="293734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8712798">
                  <a:extLst>
                    <a:ext uri="{9D8B030D-6E8A-4147-A177-3AD203B41FA5}">
                      <a16:colId xmlns:a16="http://schemas.microsoft.com/office/drawing/2014/main" val="1100012285"/>
                    </a:ext>
                  </a:extLst>
                </a:gridCol>
              </a:tblGrid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Software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development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728207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Refinement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04662"/>
                  </a:ext>
                </a:extLst>
              </a:tr>
              <a:tr h="58101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Implementation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480533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Testing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Integration</a:t>
                      </a:r>
                      <a:endParaRPr lang="hu-HU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7156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Task</a:t>
                      </a: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Demo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3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58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82DB-43CA-9245-976D-90682EB64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172A5-B514-3343-9888-22F6562AF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6D7394-E87C-C44D-A1C0-B1FD648F8A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46734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B3A-93FB-4744-B34F-4EDFC657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Development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5669-36DB-254A-8814-BA29E59646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DevOps team connect into the Software Development Cycle in Design phase.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Low level 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Implementation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Agile sprints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Review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Testing &amp; Integration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Testing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783D-A6E9-B14E-9B41-54921963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442E-0EEA-1341-B16B-535981BB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5768E4-D561-3746-820D-157A7BB0741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9866" r="11293"/>
          <a:stretch/>
        </p:blipFill>
        <p:spPr>
          <a:xfrm>
            <a:off x="624351" y="1857827"/>
            <a:ext cx="5327650" cy="37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CE0A-926D-144D-9099-CCBBD7D2C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36FB2-ACD2-9F4C-97B3-E56B01A65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312AA0-9ED9-C441-B9F4-C837D4AB7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01201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F6A3E1-1D76-1DA7-BAE8-D440B64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Application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1E216E-5305-2F6A-2177-F09980172E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2000" y="1484313"/>
            <a:ext cx="3456000" cy="475200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Development team is responsible for finding the fit of new business requirements.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The well design tasks are essential for the daily work of the development team.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Refinement is the next step after successful application design phase.</a:t>
            </a:r>
          </a:p>
        </p:txBody>
      </p:sp>
      <p:pic>
        <p:nvPicPr>
          <p:cNvPr id="11" name="Picture 8" descr="Floorplan on a table">
            <a:extLst>
              <a:ext uri="{FF2B5EF4-FFF2-40B4-BE49-F238E27FC236}">
                <a16:creationId xmlns:a16="http://schemas.microsoft.com/office/drawing/2014/main" id="{563B4D9F-5EF5-17D6-C4F6-CF1FAE1BA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" r="-2" b="5628"/>
          <a:stretch/>
        </p:blipFill>
        <p:spPr>
          <a:xfrm>
            <a:off x="623392" y="1485312"/>
            <a:ext cx="7200561" cy="4752000"/>
          </a:xfrm>
          <a:prstGeom prst="rect">
            <a:avLst/>
          </a:prstGeom>
          <a:noFill/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622D8AD-5AE6-DB79-43A4-B8D3A5ED5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confidential, internal, public | Author | Topic of presentation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F67CBB-2A70-740B-F4DB-20458AF08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1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71A6-775F-4C4A-9037-9B10E925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Ready (DOR)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8231-199E-5643-8F82-C268093D789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2231" y="1545831"/>
            <a:ext cx="7439032" cy="940695"/>
          </a:xfrm>
        </p:spPr>
        <p:txBody>
          <a:bodyPr/>
          <a:lstStyle/>
          <a:p>
            <a:r>
              <a:rPr lang="en-GB" i="1" dirty="0"/>
              <a:t>Product Backlog items that can be Done by the Scrum Team within one Sprint are deemed </a:t>
            </a:r>
            <a:r>
              <a:rPr lang="en-GB" b="1" i="1" dirty="0"/>
              <a:t>ready</a:t>
            </a:r>
            <a:r>
              <a:rPr lang="en-GB" i="1" dirty="0"/>
              <a:t> for selection in a Sprint Planning event. They usually acquire this degree of transparency after refining activities.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A38533-7C89-0441-B231-88302B29271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91630069"/>
              </p:ext>
            </p:extLst>
          </p:nvPr>
        </p:nvGraphicFramePr>
        <p:xfrm>
          <a:off x="624001" y="3168463"/>
          <a:ext cx="7816400" cy="2799200"/>
        </p:xfrm>
        <a:graphic>
          <a:graphicData uri="http://schemas.openxmlformats.org/drawingml/2006/table">
            <a:tbl>
              <a:tblPr/>
              <a:tblGrid>
                <a:gridCol w="7816400">
                  <a:extLst>
                    <a:ext uri="{9D8B030D-6E8A-4147-A177-3AD203B41FA5}">
                      <a16:colId xmlns:a16="http://schemas.microsoft.com/office/drawing/2014/main" val="3730889844"/>
                    </a:ext>
                  </a:extLst>
                </a:gridCol>
              </a:tblGrid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b="1" dirty="0">
                          <a:solidFill>
                            <a:srgbClr val="172B4D"/>
                          </a:solidFill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69420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333333"/>
                          </a:solidFill>
                          <a:effectLst/>
                        </a:rPr>
                        <a:t>Title and brief business description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903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01769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000000"/>
                          </a:solidFill>
                          <a:effectLst/>
                        </a:rPr>
                        <a:t>Non-functional and security requirements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11978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High Level Design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3646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E5DBE-9421-8947-BE31-A94926C6F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DB4E1-97B5-A140-A015-5B85B58FC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51FD2-6F07-6B4E-8A9A-D7A4758D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569" y="2029400"/>
            <a:ext cx="2799200" cy="2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9517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HU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Präsentation5" id="{501D5F2E-E6B9-4D1C-BB68-9F29C3DCEF58}" vid="{79363644-786B-47FC-ADBE-38C2517CA29A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ekom Liquid Master">
    <a:dk1>
      <a:sysClr val="windowText" lastClr="000000"/>
    </a:dk1>
    <a:lt1>
      <a:sysClr val="window" lastClr="FFFFFF"/>
    </a:lt1>
    <a:dk2>
      <a:srgbClr val="E20074"/>
    </a:dk2>
    <a:lt2>
      <a:srgbClr val="A3A3A3"/>
    </a:lt2>
    <a:accent1>
      <a:srgbClr val="32B9AF"/>
    </a:accent1>
    <a:accent2>
      <a:srgbClr val="A4DEEE"/>
    </a:accent2>
    <a:accent3>
      <a:srgbClr val="ECCCBF"/>
    </a:accent3>
    <a:accent4>
      <a:srgbClr val="F0E68C"/>
    </a:accent4>
    <a:accent5>
      <a:srgbClr val="00A8E6"/>
    </a:accent5>
    <a:accent6>
      <a:srgbClr val="6E648C"/>
    </a:accent6>
    <a:hlink>
      <a:srgbClr val="00739F"/>
    </a:hlink>
    <a:folHlink>
      <a:srgbClr val="00739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6D800D0C3534295C5A02A1D22F203" ma:contentTypeVersion="0" ma:contentTypeDescription="Create a new document." ma:contentTypeScope="" ma:versionID="f5a37a0c171f22953b21ea22426e3b2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F78875-C2C1-4ED6-8A7C-1C8C679442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ECA300-D857-44D4-BE5F-22847E9A9C07}">
  <ds:schemaRefs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A38F9D-3EE7-4BC0-B3B2-4852E921FCF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19325</TotalTime>
  <Words>937</Words>
  <Application>Microsoft Macintosh PowerPoint</Application>
  <PresentationFormat>Widescreen</PresentationFormat>
  <Paragraphs>219</Paragraphs>
  <Slides>28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.SF NS</vt:lpstr>
      <vt:lpstr>Arial</vt:lpstr>
      <vt:lpstr>Tele-GroteskFet</vt:lpstr>
      <vt:lpstr>Tele-GroteskNor</vt:lpstr>
      <vt:lpstr>TeleNeo Office</vt:lpstr>
      <vt:lpstr>TeleNeo Office ExtraBold</vt:lpstr>
      <vt:lpstr>Times New Roman</vt:lpstr>
      <vt:lpstr>Telekom 2020 HU</vt:lpstr>
      <vt:lpstr>Alkalmazásfejlesztés</vt:lpstr>
      <vt:lpstr>Introduction - Balázs Major</vt:lpstr>
      <vt:lpstr>The development architecture</vt:lpstr>
      <vt:lpstr>Agenda</vt:lpstr>
      <vt:lpstr>Software development</vt:lpstr>
      <vt:lpstr>The Software Development Lifecycle</vt:lpstr>
      <vt:lpstr>Design</vt:lpstr>
      <vt:lpstr>Application design</vt:lpstr>
      <vt:lpstr>Definition Of Ready (DOR)</vt:lpstr>
      <vt:lpstr>Implementation</vt:lpstr>
      <vt:lpstr>Branching strategy</vt:lpstr>
      <vt:lpstr>Software Quality</vt:lpstr>
      <vt:lpstr>Clean code principles</vt:lpstr>
      <vt:lpstr>How AI Can Enhance Code Quality</vt:lpstr>
      <vt:lpstr>Debugging tools</vt:lpstr>
      <vt:lpstr>Debugging &amp; tools</vt:lpstr>
      <vt:lpstr>Testing and integration</vt:lpstr>
      <vt:lpstr>Testing pyramid</vt:lpstr>
      <vt:lpstr>Unit testing &amp; tools</vt:lpstr>
      <vt:lpstr>Low level Integration tests &amp; tools</vt:lpstr>
      <vt:lpstr>End-to-end test &amp; tools</vt:lpstr>
      <vt:lpstr>Testing diamond</vt:lpstr>
      <vt:lpstr>Test Driven Development (TDD)</vt:lpstr>
      <vt:lpstr>CI/CD</vt:lpstr>
      <vt:lpstr>CI/CD - Part 1.</vt:lpstr>
      <vt:lpstr>CI/CD - Part 2.</vt:lpstr>
      <vt:lpstr>Task &amp; Demo</vt:lpstr>
      <vt:lpstr>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&amp; paste elements – Master 2020</dc:title>
  <dc:creator>Végh Marcell</dc:creator>
  <dc:description>Optimized for Office 365</dc:description>
  <cp:lastModifiedBy>Major Simon</cp:lastModifiedBy>
  <cp:revision>39</cp:revision>
  <cp:lastPrinted>2020-08-27T09:01:38Z</cp:lastPrinted>
  <dcterms:created xsi:type="dcterms:W3CDTF">2020-11-09T16:43:22Z</dcterms:created>
  <dcterms:modified xsi:type="dcterms:W3CDTF">2024-09-27T20:02:56Z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0x01010016D6D800D0C3534295C5A02A1D22F203</vt:lpwstr>
  </property>
</Properties>
</file>